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65" r:id="rId2"/>
    <p:sldId id="268" r:id="rId3"/>
    <p:sldId id="280" r:id="rId4"/>
    <p:sldId id="281" r:id="rId5"/>
    <p:sldId id="297" r:id="rId6"/>
    <p:sldId id="282" r:id="rId7"/>
    <p:sldId id="287" r:id="rId8"/>
    <p:sldId id="283" r:id="rId9"/>
    <p:sldId id="284" r:id="rId10"/>
    <p:sldId id="285" r:id="rId11"/>
    <p:sldId id="296" r:id="rId12"/>
    <p:sldId id="294" r:id="rId13"/>
    <p:sldId id="288" r:id="rId14"/>
    <p:sldId id="298" r:id="rId15"/>
    <p:sldId id="286" r:id="rId16"/>
    <p:sldId id="263" r:id="rId17"/>
    <p:sldId id="289" r:id="rId18"/>
    <p:sldId id="290" r:id="rId19"/>
    <p:sldId id="291" r:id="rId20"/>
    <p:sldId id="292" r:id="rId21"/>
    <p:sldId id="293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E"/>
    <a:srgbClr val="0A1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0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GNITE%20PRESENTATION\ErrorOver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Simulated</a:t>
            </a:r>
            <a:r>
              <a:rPr lang="en-US" baseline="0"/>
              <a:t> Error over 3 Minutes</a:t>
            </a:r>
            <a:endParaRPr lang="en-US"/>
          </a:p>
        </c:rich>
      </c:tx>
      <c:layout>
        <c:manualLayout>
          <c:xMode val="edge"/>
          <c:yMode val="edge"/>
          <c:x val="0.2231214073404972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092309770003583"/>
          <c:y val="0.10756112932691925"/>
          <c:w val="0.81127603791895497"/>
          <c:h val="0.771829372392280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0"/>
                  <c:y val="8.6021505376344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29032258064516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Sheet1!$B$3:$B$7</c:f>
              <c:strCache>
                <c:ptCount val="5"/>
                <c:pt idx="0">
                  <c:v>MPU-6000</c:v>
                </c:pt>
                <c:pt idx="1">
                  <c:v>VN-200</c:v>
                </c:pt>
                <c:pt idx="2">
                  <c:v>STIM-300</c:v>
                </c:pt>
                <c:pt idx="3">
                  <c:v>KVH 1750</c:v>
                </c:pt>
                <c:pt idx="4">
                  <c:v>HG9900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6889.2231782690851</c:v>
                </c:pt>
                <c:pt idx="1">
                  <c:v>3477.7944160056386</c:v>
                </c:pt>
                <c:pt idx="2">
                  <c:v>416.9772176030724</c:v>
                </c:pt>
                <c:pt idx="3">
                  <c:v>202.02475095888622</c:v>
                </c:pt>
                <c:pt idx="4">
                  <c:v>105.04284840006957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6341632"/>
        <c:axId val="76344704"/>
      </c:barChart>
      <c:catAx>
        <c:axId val="7634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Inertial</a:t>
                </a:r>
                <a:r>
                  <a:rPr lang="en-US" baseline="0"/>
                  <a:t> Measurement Units</a:t>
                </a:r>
                <a:endParaRPr lang="en-US"/>
              </a:p>
            </c:rich>
          </c:tx>
          <c:overlay val="0"/>
        </c:title>
        <c:majorTickMark val="out"/>
        <c:minorTickMark val="none"/>
        <c:tickLblPos val="nextTo"/>
        <c:crossAx val="76344704"/>
        <c:crosses val="autoZero"/>
        <c:auto val="1"/>
        <c:lblAlgn val="ctr"/>
        <c:lblOffset val="100"/>
        <c:noMultiLvlLbl val="0"/>
      </c:catAx>
      <c:valAx>
        <c:axId val="76344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Position Error (Meters)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3416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05892"/>
            <a:ext cx="8534400" cy="1475308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Team AWESOME-AOC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Autonomous Winged Educational Surveillance Operational Mission Experiment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" y="18288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Using </a:t>
            </a:r>
            <a:r>
              <a:rPr lang="en-US" sz="4000" dirty="0" smtClean="0">
                <a:solidFill>
                  <a:schemeClr val="bg1"/>
                </a:solidFill>
              </a:rPr>
              <a:t>inertial </a:t>
            </a:r>
            <a:r>
              <a:rPr lang="en-US" sz="4000" dirty="0">
                <a:solidFill>
                  <a:schemeClr val="bg1"/>
                </a:solidFill>
              </a:rPr>
              <a:t>navigation systems (INS) to navigate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small unmanned aerial system (</a:t>
            </a:r>
            <a:r>
              <a:rPr lang="en-US" sz="4000" dirty="0" err="1">
                <a:solidFill>
                  <a:schemeClr val="bg1"/>
                </a:solidFill>
              </a:rPr>
              <a:t>sUAS</a:t>
            </a:r>
            <a:r>
              <a:rPr lang="en-US" sz="4000" dirty="0">
                <a:solidFill>
                  <a:schemeClr val="bg1"/>
                </a:solidFill>
              </a:rPr>
              <a:t>) when </a:t>
            </a:r>
            <a:r>
              <a:rPr lang="en-US" sz="4000" dirty="0" smtClean="0">
                <a:solidFill>
                  <a:schemeClr val="bg1"/>
                </a:solidFill>
              </a:rPr>
              <a:t>GPS is lost </a:t>
            </a:r>
            <a:r>
              <a:rPr lang="en-US" sz="4000" dirty="0">
                <a:solidFill>
                  <a:schemeClr val="bg1"/>
                </a:solidFill>
              </a:rPr>
              <a:t>or inaccurate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876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Michael du </a:t>
            </a:r>
            <a:r>
              <a:rPr lang="en-US" sz="2400" dirty="0" err="1" smtClean="0">
                <a:solidFill>
                  <a:schemeClr val="bg1"/>
                </a:solidFill>
              </a:rPr>
              <a:t>Breuil</a:t>
            </a:r>
            <a:r>
              <a:rPr lang="en-US" sz="2400" dirty="0" smtClean="0">
                <a:solidFill>
                  <a:schemeClr val="bg1"/>
                </a:solidFill>
              </a:rPr>
              <a:t>, Alex </a:t>
            </a:r>
            <a:r>
              <a:rPr lang="en-US" sz="2400" dirty="0" err="1" smtClean="0">
                <a:solidFill>
                  <a:schemeClr val="bg1"/>
                </a:solidFill>
              </a:rPr>
              <a:t>Goodan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KVH 1750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High performance for size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Cost: $25,000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88.9 x 73.7 </a:t>
            </a:r>
            <a:r>
              <a:rPr lang="en-US" sz="2800" dirty="0" smtClean="0">
                <a:solidFill>
                  <a:schemeClr val="bg1"/>
                </a:solidFill>
              </a:rPr>
              <a:t>mm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600 grams (1.4 </a:t>
            </a:r>
            <a:r>
              <a:rPr lang="en-US" sz="2800" dirty="0" err="1" smtClean="0">
                <a:solidFill>
                  <a:schemeClr val="bg1"/>
                </a:solidFill>
              </a:rPr>
              <a:t>lbs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kvh.com/~/media/Images/KVH/Product/Gyros%20IMUs/1750%20IMU/prod_series1750.jpg?bc=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45446"/>
            <a:ext cx="3657600" cy="36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IMU Error Sources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7000" y="2438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19600" y="2438400"/>
            <a:ext cx="0" cy="36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257800" y="2438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581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3581400"/>
            <a:ext cx="0" cy="36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57800" y="3581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90600" y="2819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3962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Stability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1676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Error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81400" y="2807516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3918358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Instability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172200" y="2819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Scale Factor/ Misalignment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3962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 Bias</a:t>
            </a:r>
            <a:endParaRPr lang="en-US" dirty="0"/>
          </a:p>
        </p:txBody>
      </p:sp>
      <p:pic>
        <p:nvPicPr>
          <p:cNvPr id="17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Simulation (VN-200)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91200" cy="4382008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53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Results</a:t>
            </a:r>
            <a:endParaRPr lang="en-US" dirty="0"/>
          </a:p>
        </p:txBody>
      </p:sp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487060"/>
              </p:ext>
            </p:extLst>
          </p:nvPr>
        </p:nvGraphicFramePr>
        <p:xfrm>
          <a:off x="304800" y="1371600"/>
          <a:ext cx="838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647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828800"/>
            <a:ext cx="7662864" cy="42084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Time stamps – Needs to be closer to the hardware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Development kit problems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Repeatability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603176"/>
            <a:chOff x="152400" y="5486400"/>
            <a:chExt cx="4085665" cy="16031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33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Further simulation of sensor performance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Improve acquisition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Flight test all available sensors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Development of INS system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0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603176"/>
            <a:chOff x="152400" y="5486400"/>
            <a:chExt cx="4085665" cy="16031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5400" y="6381690"/>
              <a:ext cx="2942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MPU-6000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47800"/>
            <a:ext cx="5867400" cy="4482240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39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VectorNav</a:t>
            </a:r>
            <a:r>
              <a:rPr lang="en-US" dirty="0" smtClean="0"/>
              <a:t> VN-200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91200" cy="4382008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97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Sensonor</a:t>
            </a:r>
            <a:r>
              <a:rPr lang="en-US" dirty="0"/>
              <a:t> STIM 300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92" y="1676400"/>
            <a:ext cx="5224417" cy="3962400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20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065" y="1447800"/>
            <a:ext cx="7162800" cy="3657600"/>
          </a:xfrm>
        </p:spPr>
        <p:txBody>
          <a:bodyPr>
            <a:normAutofit/>
          </a:bodyPr>
          <a:lstStyle/>
          <a:p>
            <a:pPr algn="l">
              <a:buClr>
                <a:schemeClr val="bg1"/>
              </a:buClr>
            </a:pPr>
            <a:endParaRPr lang="en-US" dirty="0" smtClean="0"/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/>
              <a:t>Problem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/>
              <a:t>Our Research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/>
              <a:t>What’s Next </a:t>
            </a:r>
          </a:p>
          <a:p>
            <a:pPr marL="342900" indent="-342900" algn="l">
              <a:buClr>
                <a:schemeClr val="bg1"/>
              </a:buClr>
              <a:buFont typeface="Wingdings" pitchFamily="2" charset="2"/>
              <a:buChar char="v"/>
            </a:pPr>
            <a:endParaRPr lang="en-US" dirty="0"/>
          </a:p>
          <a:p>
            <a:pPr marL="342900" indent="-342900" algn="l">
              <a:buClr>
                <a:schemeClr val="bg1"/>
              </a:buCl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304800" y="5486400"/>
            <a:ext cx="4085665" cy="1603176"/>
            <a:chOff x="152400" y="5486400"/>
            <a:chExt cx="4085665" cy="1603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000" b="1" i="1" dirty="0">
                <a:solidFill>
                  <a:srgbClr val="0052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KVH 1750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61" y="1981200"/>
            <a:ext cx="5506478" cy="4125107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51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IMU Error Sources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7000" y="2438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19600" y="2438400"/>
            <a:ext cx="0" cy="36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257800" y="2438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581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3581400"/>
            <a:ext cx="0" cy="36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57800" y="3581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90600" y="2819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3962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Stability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1676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Error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81400" y="2807516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3918358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Instability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172200" y="2819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Scale Factor/ Misalignment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3962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 Bias</a:t>
            </a:r>
            <a:endParaRPr lang="en-US" dirty="0"/>
          </a:p>
        </p:txBody>
      </p:sp>
      <p:pic>
        <p:nvPicPr>
          <p:cNvPr id="17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88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603176"/>
            <a:chOff x="152400" y="5486400"/>
            <a:chExt cx="4085665" cy="16031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5400" y="6381690"/>
              <a:ext cx="2942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GPS is susceptible to exterior interference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Current </a:t>
            </a:r>
            <a:r>
              <a:rPr lang="en-US" sz="2800" dirty="0" err="1" smtClean="0">
                <a:solidFill>
                  <a:schemeClr val="bg1"/>
                </a:solidFill>
              </a:rPr>
              <a:t>sUAS</a:t>
            </a:r>
            <a:r>
              <a:rPr lang="en-US" sz="2800" dirty="0" smtClean="0">
                <a:solidFill>
                  <a:schemeClr val="bg1"/>
                </a:solidFill>
              </a:rPr>
              <a:t> navigation solutions are GPS reliant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Current off the shelf INS solutions degrade quickly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7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Evaluate off the shelf sensors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Projected accuracy rates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Error analysis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Foundation for improved INS in </a:t>
            </a:r>
            <a:r>
              <a:rPr lang="en-US" sz="2800" dirty="0" err="1" smtClean="0">
                <a:solidFill>
                  <a:schemeClr val="bg1"/>
                </a:solidFill>
              </a:rPr>
              <a:t>sUAS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6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Accelerometer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Gyroscope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Magnetometer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Barometer</a:t>
            </a: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9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Custom made airframe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</a:rPr>
              <a:t>ArduPilot</a:t>
            </a:r>
            <a:r>
              <a:rPr lang="en-US" sz="2800" dirty="0" smtClean="0">
                <a:solidFill>
                  <a:schemeClr val="bg1"/>
                </a:solidFill>
              </a:rPr>
              <a:t>/PX4/</a:t>
            </a:r>
            <a:r>
              <a:rPr lang="en-US" sz="2800" dirty="0" err="1" smtClean="0">
                <a:solidFill>
                  <a:schemeClr val="bg1"/>
                </a:solidFill>
              </a:rPr>
              <a:t>PixHawk</a:t>
            </a:r>
            <a:r>
              <a:rPr lang="en-US" sz="2800" dirty="0" smtClean="0">
                <a:solidFill>
                  <a:schemeClr val="bg1"/>
                </a:solidFill>
              </a:rPr>
              <a:t> autopilot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</a:rPr>
              <a:t>BeagleBone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Black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goodana\My Documents\Downloads\IMG_5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/>
          <a:stretch/>
        </p:blipFill>
        <p:spPr bwMode="auto">
          <a:xfrm>
            <a:off x="4714612" y="3429000"/>
            <a:ext cx="4255651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5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MPU-6000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Used on </a:t>
            </a:r>
            <a:r>
              <a:rPr lang="en-US" sz="2800" dirty="0" err="1" smtClean="0">
                <a:solidFill>
                  <a:schemeClr val="bg1"/>
                </a:solidFill>
              </a:rPr>
              <a:t>ArduPilot</a:t>
            </a:r>
            <a:r>
              <a:rPr lang="en-US" sz="2800" dirty="0" smtClean="0">
                <a:solidFill>
                  <a:schemeClr val="bg1"/>
                </a:solidFill>
              </a:rPr>
              <a:t>/PX4/</a:t>
            </a:r>
            <a:r>
              <a:rPr lang="en-US" sz="2800" dirty="0" err="1" smtClean="0">
                <a:solidFill>
                  <a:schemeClr val="bg1"/>
                </a:solidFill>
              </a:rPr>
              <a:t>PixHawk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Cost: $15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4x4x0.9mm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&lt;1 gram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media.digikey.com/Photos/InvenSense/MPU-6000EV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20700"/>
          <a:stretch/>
        </p:blipFill>
        <p:spPr bwMode="auto">
          <a:xfrm>
            <a:off x="3641973" y="2895600"/>
            <a:ext cx="5362357" cy="33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9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VectorNav</a:t>
            </a:r>
            <a:r>
              <a:rPr lang="en-US" dirty="0" smtClean="0"/>
              <a:t> VN-200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Low-medium performance MEMS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Cost: $2,000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36 x 34 x 9.5mm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14 grams (0.03 </a:t>
            </a:r>
            <a:r>
              <a:rPr lang="en-US" sz="2800" dirty="0" err="1" smtClean="0">
                <a:solidFill>
                  <a:schemeClr val="bg1"/>
                </a:solidFill>
              </a:rPr>
              <a:t>lbs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vectornav.com/images/vn200RuggedOverview/vn200rugg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810000" cy="29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7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Sensonor</a:t>
            </a:r>
            <a:r>
              <a:rPr lang="en-US" dirty="0" smtClean="0"/>
              <a:t> STIM 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High end performance MEMS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Cost: $10,000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44.8 x 38.6 x 21.5mm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55 grams (0.12 </a:t>
            </a:r>
            <a:r>
              <a:rPr lang="en-US" sz="2800" dirty="0" err="1" smtClean="0">
                <a:solidFill>
                  <a:schemeClr val="bg1"/>
                </a:solidFill>
              </a:rPr>
              <a:t>lbs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STIM300-Miniature-IMU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41786"/>
            <a:ext cx="3609975" cy="29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2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7C919E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1570</TotalTime>
  <Words>309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Genesis</vt:lpstr>
      <vt:lpstr>Team AWESOME-AOC Autonomous Winged Educational Surveillance Operational Mission Experiment </vt:lpstr>
      <vt:lpstr>Overview</vt:lpstr>
      <vt:lpstr>Problem</vt:lpstr>
      <vt:lpstr>Our Research</vt:lpstr>
      <vt:lpstr>INS Components</vt:lpstr>
      <vt:lpstr>Test Platform</vt:lpstr>
      <vt:lpstr>MPU-6000</vt:lpstr>
      <vt:lpstr>VectorNav VN-200</vt:lpstr>
      <vt:lpstr>Sensonor STIM 300</vt:lpstr>
      <vt:lpstr>KVH 1750</vt:lpstr>
      <vt:lpstr>IMU Error Sources</vt:lpstr>
      <vt:lpstr>Sample Simulation (VN-200)</vt:lpstr>
      <vt:lpstr>Simulated Results</vt:lpstr>
      <vt:lpstr>Data Acquisition</vt:lpstr>
      <vt:lpstr>What’s Next</vt:lpstr>
      <vt:lpstr>Questions?</vt:lpstr>
      <vt:lpstr>MPU-6000</vt:lpstr>
      <vt:lpstr>VectorNav VN-200</vt:lpstr>
      <vt:lpstr>Sensonor STIM 300</vt:lpstr>
      <vt:lpstr>KVH 1750</vt:lpstr>
      <vt:lpstr>IMU Error Sources</vt:lpstr>
      <vt:lpstr>Questions?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Unmanned Aerial System (SUAS) Competition</dc:title>
  <dc:creator>prc-staffimg2</dc:creator>
  <cp:lastModifiedBy>Goodan, Alexander C</cp:lastModifiedBy>
  <cp:revision>104</cp:revision>
  <dcterms:created xsi:type="dcterms:W3CDTF">2012-10-09T19:53:39Z</dcterms:created>
  <dcterms:modified xsi:type="dcterms:W3CDTF">2014-04-08T22:32:19Z</dcterms:modified>
</cp:coreProperties>
</file>